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9" r:id="rId6"/>
    <p:sldId id="260" r:id="rId7"/>
    <p:sldId id="258" r:id="rId8"/>
    <p:sldId id="261" r:id="rId9"/>
    <p:sldId id="263" r:id="rId10"/>
    <p:sldId id="270" r:id="rId11"/>
    <p:sldId id="262" r:id="rId12"/>
    <p:sldId id="267" r:id="rId13"/>
    <p:sldId id="266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99" autoAdjust="0"/>
    <p:restoredTop sz="94660"/>
  </p:normalViewPr>
  <p:slideViewPr>
    <p:cSldViewPr>
      <p:cViewPr varScale="1">
        <p:scale>
          <a:sx n="56" d="100"/>
          <a:sy n="56" d="100"/>
        </p:scale>
        <p:origin x="-7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4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AC95D-747A-4F30-B03A-72E925E52C2A}" type="doc">
      <dgm:prSet loTypeId="urn:microsoft.com/office/officeart/2005/8/layout/vList2" loCatId="list" qsTypeId="urn:microsoft.com/office/officeart/2005/8/quickstyle/3d8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F1FA4A-DF0A-4CDC-A11B-7C8B5D0004BE}">
      <dgm:prSet phldrT="[Text]"/>
      <dgm:spPr/>
      <dgm:t>
        <a:bodyPr/>
        <a:lstStyle/>
        <a:p>
          <a:r>
            <a:rPr lang="ro-RO" dirty="0" smtClean="0">
              <a:hlinkClick xmlns:r="http://schemas.openxmlformats.org/officeDocument/2006/relationships" r:id="rId1" action="ppaction://hlinksldjump"/>
            </a:rPr>
            <a:t>CILINDRU CIRCULAR DREPT</a:t>
          </a:r>
          <a:endParaRPr lang="en-US" dirty="0"/>
        </a:p>
      </dgm:t>
    </dgm:pt>
    <dgm:pt modelId="{68C43BDA-1541-4093-B76E-A0B29710CEAE}" type="parTrans" cxnId="{1CE3FD6E-D1BB-4ACB-98EB-6686174D75AA}">
      <dgm:prSet/>
      <dgm:spPr/>
      <dgm:t>
        <a:bodyPr/>
        <a:lstStyle/>
        <a:p>
          <a:endParaRPr lang="en-US"/>
        </a:p>
      </dgm:t>
    </dgm:pt>
    <dgm:pt modelId="{C462103F-0CDA-4401-A455-5DF04A4141E9}" type="sibTrans" cxnId="{1CE3FD6E-D1BB-4ACB-98EB-6686174D75AA}">
      <dgm:prSet/>
      <dgm:spPr/>
      <dgm:t>
        <a:bodyPr/>
        <a:lstStyle/>
        <a:p>
          <a:endParaRPr lang="en-US"/>
        </a:p>
      </dgm:t>
    </dgm:pt>
    <dgm:pt modelId="{F5C80F89-66F4-41C7-84EF-8D0166D1958A}">
      <dgm:prSet phldrT="[Text]"/>
      <dgm:spPr/>
      <dgm:t>
        <a:bodyPr/>
        <a:lstStyle/>
        <a:p>
          <a:r>
            <a:rPr lang="ro-RO" dirty="0" smtClean="0">
              <a:hlinkClick xmlns:r="http://schemas.openxmlformats.org/officeDocument/2006/relationships" r:id="rId2" action="ppaction://hlinksldjump"/>
            </a:rPr>
            <a:t>CONUL CIRCULAR DREPT</a:t>
          </a:r>
          <a:endParaRPr lang="en-US" dirty="0"/>
        </a:p>
      </dgm:t>
    </dgm:pt>
    <dgm:pt modelId="{D1F6C683-3771-4A54-9893-723161C8E7E6}" type="parTrans" cxnId="{BC758E94-8A2F-4580-AE87-D0DBC18FD8CC}">
      <dgm:prSet/>
      <dgm:spPr/>
      <dgm:t>
        <a:bodyPr/>
        <a:lstStyle/>
        <a:p>
          <a:endParaRPr lang="en-US"/>
        </a:p>
      </dgm:t>
    </dgm:pt>
    <dgm:pt modelId="{CFD98795-6420-4900-8241-725D70D1C0C6}" type="sibTrans" cxnId="{BC758E94-8A2F-4580-AE87-D0DBC18FD8CC}">
      <dgm:prSet/>
      <dgm:spPr/>
      <dgm:t>
        <a:bodyPr/>
        <a:lstStyle/>
        <a:p>
          <a:endParaRPr lang="en-US"/>
        </a:p>
      </dgm:t>
    </dgm:pt>
    <dgm:pt modelId="{98D77DEB-C539-432F-917C-B0FD7FD7B47D}">
      <dgm:prSet/>
      <dgm:spPr/>
      <dgm:t>
        <a:bodyPr/>
        <a:lstStyle/>
        <a:p>
          <a:r>
            <a:rPr lang="ro-RO" dirty="0" smtClean="0">
              <a:hlinkClick xmlns:r="http://schemas.openxmlformats.org/officeDocument/2006/relationships" r:id="rId3" action="ppaction://hlinksldjump"/>
            </a:rPr>
            <a:t>TRUNCHIUL DE CON CIRCULAR DREPT</a:t>
          </a:r>
          <a:endParaRPr lang="en-US" dirty="0"/>
        </a:p>
      </dgm:t>
    </dgm:pt>
    <dgm:pt modelId="{32241E0C-AF5B-47BE-853A-37B6E620B9D8}" type="parTrans" cxnId="{43AA1404-C120-45A9-A446-FE1B84814016}">
      <dgm:prSet/>
      <dgm:spPr/>
      <dgm:t>
        <a:bodyPr/>
        <a:lstStyle/>
        <a:p>
          <a:endParaRPr lang="en-US"/>
        </a:p>
      </dgm:t>
    </dgm:pt>
    <dgm:pt modelId="{A7049634-0CC8-4FB2-B5FF-A9DAB793570D}" type="sibTrans" cxnId="{43AA1404-C120-45A9-A446-FE1B84814016}">
      <dgm:prSet/>
      <dgm:spPr/>
      <dgm:t>
        <a:bodyPr/>
        <a:lstStyle/>
        <a:p>
          <a:endParaRPr lang="en-US"/>
        </a:p>
      </dgm:t>
    </dgm:pt>
    <dgm:pt modelId="{C03C3138-F5B1-4CDE-BF70-4C244747BB7E}">
      <dgm:prSet/>
      <dgm:spPr/>
      <dgm:t>
        <a:bodyPr/>
        <a:lstStyle/>
        <a:p>
          <a:r>
            <a:rPr lang="ro-RO" dirty="0" smtClean="0">
              <a:hlinkClick xmlns:r="http://schemas.openxmlformats.org/officeDocument/2006/relationships" r:id="rId4" action="ppaction://hlinksldjump"/>
            </a:rPr>
            <a:t>SFERA</a:t>
          </a:r>
          <a:endParaRPr lang="en-US" dirty="0"/>
        </a:p>
      </dgm:t>
    </dgm:pt>
    <dgm:pt modelId="{CD506F45-24C6-4711-BB0C-DA028611EE27}" type="parTrans" cxnId="{FFC79C4E-B61A-4E5F-83F9-B3D94CC685A0}">
      <dgm:prSet/>
      <dgm:spPr/>
      <dgm:t>
        <a:bodyPr/>
        <a:lstStyle/>
        <a:p>
          <a:endParaRPr lang="en-US"/>
        </a:p>
      </dgm:t>
    </dgm:pt>
    <dgm:pt modelId="{F8253E54-C64A-425C-BF3B-FD8FE9671093}" type="sibTrans" cxnId="{FFC79C4E-B61A-4E5F-83F9-B3D94CC685A0}">
      <dgm:prSet/>
      <dgm:spPr/>
      <dgm:t>
        <a:bodyPr/>
        <a:lstStyle/>
        <a:p>
          <a:endParaRPr lang="en-US"/>
        </a:p>
      </dgm:t>
    </dgm:pt>
    <dgm:pt modelId="{4DC2FF95-6AAE-4F62-8E8A-104914B0AB0E}" type="pres">
      <dgm:prSet presAssocID="{ED3AC95D-747A-4F30-B03A-72E925E52C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891E6A-1738-4944-9ECF-21ABE24AA2AB}" type="pres">
      <dgm:prSet presAssocID="{3DF1FA4A-DF0A-4CDC-A11B-7C8B5D0004B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13054-F7B6-4243-B99C-BFE44B3B1513}" type="pres">
      <dgm:prSet presAssocID="{C462103F-0CDA-4401-A455-5DF04A4141E9}" presName="spacer" presStyleCnt="0"/>
      <dgm:spPr/>
    </dgm:pt>
    <dgm:pt modelId="{D1344042-C710-4824-8A4C-BEAEA4C75162}" type="pres">
      <dgm:prSet presAssocID="{F5C80F89-66F4-41C7-84EF-8D0166D1958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B7D93-9D99-4BF2-9D14-C9BFEC04F486}" type="pres">
      <dgm:prSet presAssocID="{CFD98795-6420-4900-8241-725D70D1C0C6}" presName="spacer" presStyleCnt="0"/>
      <dgm:spPr/>
    </dgm:pt>
    <dgm:pt modelId="{3F4B794A-FF83-41BD-AA33-0E38FADD660E}" type="pres">
      <dgm:prSet presAssocID="{98D77DEB-C539-432F-917C-B0FD7FD7B47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8AF57-8350-4CA1-9A39-7109DADBA7CE}" type="pres">
      <dgm:prSet presAssocID="{A7049634-0CC8-4FB2-B5FF-A9DAB793570D}" presName="spacer" presStyleCnt="0"/>
      <dgm:spPr/>
    </dgm:pt>
    <dgm:pt modelId="{0908661D-E1D9-4821-82A2-55EE60A5D48E}" type="pres">
      <dgm:prSet presAssocID="{C03C3138-F5B1-4CDE-BF70-4C244747BB7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0201F7-25C6-4EA7-8A1E-53DD7EE6E7CC}" type="presOf" srcId="{3DF1FA4A-DF0A-4CDC-A11B-7C8B5D0004BE}" destId="{7C891E6A-1738-4944-9ECF-21ABE24AA2AB}" srcOrd="0" destOrd="0" presId="urn:microsoft.com/office/officeart/2005/8/layout/vList2"/>
    <dgm:cxn modelId="{1501451D-00DD-40A5-922B-F97C7E2D3E44}" type="presOf" srcId="{ED3AC95D-747A-4F30-B03A-72E925E52C2A}" destId="{4DC2FF95-6AAE-4F62-8E8A-104914B0AB0E}" srcOrd="0" destOrd="0" presId="urn:microsoft.com/office/officeart/2005/8/layout/vList2"/>
    <dgm:cxn modelId="{BC758E94-8A2F-4580-AE87-D0DBC18FD8CC}" srcId="{ED3AC95D-747A-4F30-B03A-72E925E52C2A}" destId="{F5C80F89-66F4-41C7-84EF-8D0166D1958A}" srcOrd="1" destOrd="0" parTransId="{D1F6C683-3771-4A54-9893-723161C8E7E6}" sibTransId="{CFD98795-6420-4900-8241-725D70D1C0C6}"/>
    <dgm:cxn modelId="{42BA86C8-D8D9-4D5A-A9B9-8C0DE6DF1EA2}" type="presOf" srcId="{98D77DEB-C539-432F-917C-B0FD7FD7B47D}" destId="{3F4B794A-FF83-41BD-AA33-0E38FADD660E}" srcOrd="0" destOrd="0" presId="urn:microsoft.com/office/officeart/2005/8/layout/vList2"/>
    <dgm:cxn modelId="{1CE3FD6E-D1BB-4ACB-98EB-6686174D75AA}" srcId="{ED3AC95D-747A-4F30-B03A-72E925E52C2A}" destId="{3DF1FA4A-DF0A-4CDC-A11B-7C8B5D0004BE}" srcOrd="0" destOrd="0" parTransId="{68C43BDA-1541-4093-B76E-A0B29710CEAE}" sibTransId="{C462103F-0CDA-4401-A455-5DF04A4141E9}"/>
    <dgm:cxn modelId="{96BD7BC1-BE6E-414F-9E33-04DA63DB7C96}" type="presOf" srcId="{C03C3138-F5B1-4CDE-BF70-4C244747BB7E}" destId="{0908661D-E1D9-4821-82A2-55EE60A5D48E}" srcOrd="0" destOrd="0" presId="urn:microsoft.com/office/officeart/2005/8/layout/vList2"/>
    <dgm:cxn modelId="{31A504E4-C4D6-45BC-8245-618B38942676}" type="presOf" srcId="{F5C80F89-66F4-41C7-84EF-8D0166D1958A}" destId="{D1344042-C710-4824-8A4C-BEAEA4C75162}" srcOrd="0" destOrd="0" presId="urn:microsoft.com/office/officeart/2005/8/layout/vList2"/>
    <dgm:cxn modelId="{43AA1404-C120-45A9-A446-FE1B84814016}" srcId="{ED3AC95D-747A-4F30-B03A-72E925E52C2A}" destId="{98D77DEB-C539-432F-917C-B0FD7FD7B47D}" srcOrd="2" destOrd="0" parTransId="{32241E0C-AF5B-47BE-853A-37B6E620B9D8}" sibTransId="{A7049634-0CC8-4FB2-B5FF-A9DAB793570D}"/>
    <dgm:cxn modelId="{FFC79C4E-B61A-4E5F-83F9-B3D94CC685A0}" srcId="{ED3AC95D-747A-4F30-B03A-72E925E52C2A}" destId="{C03C3138-F5B1-4CDE-BF70-4C244747BB7E}" srcOrd="3" destOrd="0" parTransId="{CD506F45-24C6-4711-BB0C-DA028611EE27}" sibTransId="{F8253E54-C64A-425C-BF3B-FD8FE9671093}"/>
    <dgm:cxn modelId="{320908EA-6A4C-4E80-8929-FBFDD974898F}" type="presParOf" srcId="{4DC2FF95-6AAE-4F62-8E8A-104914B0AB0E}" destId="{7C891E6A-1738-4944-9ECF-21ABE24AA2AB}" srcOrd="0" destOrd="0" presId="urn:microsoft.com/office/officeart/2005/8/layout/vList2"/>
    <dgm:cxn modelId="{85B1F47C-0E8D-4926-B5A0-4CA807EC0D79}" type="presParOf" srcId="{4DC2FF95-6AAE-4F62-8E8A-104914B0AB0E}" destId="{EE013054-F7B6-4243-B99C-BFE44B3B1513}" srcOrd="1" destOrd="0" presId="urn:microsoft.com/office/officeart/2005/8/layout/vList2"/>
    <dgm:cxn modelId="{BD6916ED-2622-4509-A69B-CE30513E55B1}" type="presParOf" srcId="{4DC2FF95-6AAE-4F62-8E8A-104914B0AB0E}" destId="{D1344042-C710-4824-8A4C-BEAEA4C75162}" srcOrd="2" destOrd="0" presId="urn:microsoft.com/office/officeart/2005/8/layout/vList2"/>
    <dgm:cxn modelId="{F6FCC557-E8FC-4FDB-B9D5-F4073FA178BD}" type="presParOf" srcId="{4DC2FF95-6AAE-4F62-8E8A-104914B0AB0E}" destId="{2BDB7D93-9D99-4BF2-9D14-C9BFEC04F486}" srcOrd="3" destOrd="0" presId="urn:microsoft.com/office/officeart/2005/8/layout/vList2"/>
    <dgm:cxn modelId="{F79C8A52-AE1D-45A7-902C-E1174CBA999D}" type="presParOf" srcId="{4DC2FF95-6AAE-4F62-8E8A-104914B0AB0E}" destId="{3F4B794A-FF83-41BD-AA33-0E38FADD660E}" srcOrd="4" destOrd="0" presId="urn:microsoft.com/office/officeart/2005/8/layout/vList2"/>
    <dgm:cxn modelId="{B36F087D-1804-4EEA-8464-B49749852554}" type="presParOf" srcId="{4DC2FF95-6AAE-4F62-8E8A-104914B0AB0E}" destId="{CD28AF57-8350-4CA1-9A39-7109DADBA7CE}" srcOrd="5" destOrd="0" presId="urn:microsoft.com/office/officeart/2005/8/layout/vList2"/>
    <dgm:cxn modelId="{22C701C4-0070-427D-A19A-78565A51FA82}" type="presParOf" srcId="{4DC2FF95-6AAE-4F62-8E8A-104914B0AB0E}" destId="{0908661D-E1D9-4821-82A2-55EE60A5D48E}" srcOrd="6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unghi drep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u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7" name="Subtitlu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grpSp>
        <p:nvGrpSpPr>
          <p:cNvPr id="2" name="Grupar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ă liberă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ă liberă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ă liberă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drep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ubstituent dată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19" name="Substituent subsol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ubstituent număr diapozitiv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u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În zigzag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În zigzag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u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u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8" name="Formă liberă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ă liberă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unghi drep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drep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În zigzag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În zigzag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ă liberă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ă liberă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unghi drep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drep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stituent titl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0" name="Substituent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0" name="Substituent dată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22" name="Substituent subsol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ubstituent număr diapozitiv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AB52-1818-43C7-873E-F763AA600EF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4EA9C-A35A-4085-9486-0D6FAD275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gif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2.wav"/><Relationship Id="rId7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10" Type="http://schemas.openxmlformats.org/officeDocument/2006/relationships/image" Target="../media/image19.gif"/><Relationship Id="rId4" Type="http://schemas.openxmlformats.org/officeDocument/2006/relationships/image" Target="../media/image14.jpeg"/><Relationship Id="rId9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ini pentru gif education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648199"/>
            <a:ext cx="3810000" cy="22098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u 1"/>
          <p:cNvSpPr>
            <a:spLocks noGrp="1"/>
          </p:cNvSpPr>
          <p:nvPr>
            <p:ph type="ctrTitle" idx="4294967295"/>
          </p:nvPr>
        </p:nvSpPr>
        <p:spPr>
          <a:xfrm>
            <a:off x="1295400" y="685800"/>
            <a:ext cx="6781800" cy="1828800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CORPURI ROTUNDE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ro-RO" b="1" dirty="0" smtClean="0">
                <a:solidFill>
                  <a:schemeClr val="bg1"/>
                </a:solidFill>
              </a:rPr>
              <a:t> Soft Educațional –Matematică</a:t>
            </a:r>
            <a:br>
              <a:rPr lang="ro-RO" b="1" dirty="0" smtClean="0">
                <a:solidFill>
                  <a:schemeClr val="bg1"/>
                </a:solidFill>
              </a:rPr>
            </a:br>
            <a:r>
              <a:rPr lang="ro-RO" b="1" dirty="0" smtClean="0">
                <a:solidFill>
                  <a:schemeClr val="bg1"/>
                </a:solidFill>
              </a:rPr>
              <a:t>Nivel gimnazial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Dreptunghi rotunjit 4">
            <a:hlinkClick r:id="rId3" action="ppaction://hlinksldjump"/>
          </p:cNvPr>
          <p:cNvSpPr/>
          <p:nvPr/>
        </p:nvSpPr>
        <p:spPr>
          <a:xfrm>
            <a:off x="3352800" y="3581400"/>
            <a:ext cx="2286000" cy="1371600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b="1" dirty="0" smtClean="0">
                <a:solidFill>
                  <a:schemeClr val="bg1"/>
                </a:solidFill>
              </a:rPr>
              <a:t>TEST DE EVALUARE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Dreptunghi rotunjit 5"/>
          <p:cNvSpPr/>
          <p:nvPr/>
        </p:nvSpPr>
        <p:spPr>
          <a:xfrm>
            <a:off x="762000" y="3581400"/>
            <a:ext cx="2286000" cy="1371600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b="1" dirty="0" smtClean="0"/>
              <a:t>NOȚIUNI TEORETICE</a:t>
            </a:r>
            <a:endParaRPr lang="en-US" sz="3200" b="1" dirty="0"/>
          </a:p>
        </p:txBody>
      </p:sp>
      <p:sp>
        <p:nvSpPr>
          <p:cNvPr id="8" name="Dreptunghi rotunjit 7">
            <a:hlinkClick r:id="" action="ppaction://hlinkshowjump?jump=endshow"/>
          </p:cNvPr>
          <p:cNvSpPr/>
          <p:nvPr/>
        </p:nvSpPr>
        <p:spPr>
          <a:xfrm>
            <a:off x="6324600" y="5181600"/>
            <a:ext cx="2286000" cy="1371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b="1" dirty="0" smtClean="0">
                <a:solidFill>
                  <a:srgbClr val="FF0000"/>
                </a:solidFill>
              </a:rPr>
              <a:t>IEȘIRE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Dreptunghi rotunjit 6">
            <a:hlinkClick r:id="rId4" action="ppaction://hlinksldjump"/>
          </p:cNvPr>
          <p:cNvSpPr/>
          <p:nvPr/>
        </p:nvSpPr>
        <p:spPr>
          <a:xfrm>
            <a:off x="6248400" y="3581400"/>
            <a:ext cx="2514600" cy="1371600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JOC</a:t>
            </a:r>
          </a:p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Adună corpurile rotunde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7816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tăText 3"/>
          <p:cNvSpPr txBox="1"/>
          <p:nvPr/>
        </p:nvSpPr>
        <p:spPr>
          <a:xfrm>
            <a:off x="685800" y="2819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latin typeface="Arial Black" pitchFamily="34" charset="0"/>
              </a:rPr>
              <a:t>ÎNTREBAREA </a:t>
            </a:r>
            <a:r>
              <a:rPr lang="ro-RO" b="1" dirty="0" smtClean="0">
                <a:latin typeface="Arial Black" pitchFamily="34" charset="0"/>
              </a:rPr>
              <a:t>2: </a:t>
            </a:r>
            <a:r>
              <a:rPr lang="ro-RO" sz="2400" b="1" dirty="0" smtClean="0"/>
              <a:t>Volumul conului este egal cu :</a:t>
            </a:r>
            <a:endParaRPr lang="en-US" sz="2400" b="1" dirty="0">
              <a:latin typeface="Arial Black" pitchFamily="34" charset="0"/>
            </a:endParaRPr>
          </a:p>
        </p:txBody>
      </p:sp>
      <p:sp>
        <p:nvSpPr>
          <p:cNvPr id="5" name="Pentagon regulat 4"/>
          <p:cNvSpPr/>
          <p:nvPr/>
        </p:nvSpPr>
        <p:spPr>
          <a:xfrm>
            <a:off x="3048000" y="3352800"/>
            <a:ext cx="2286000" cy="8382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96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/>
              <a:t>cm</a:t>
            </a:r>
            <a:r>
              <a:rPr lang="en-US" b="1" baseline="30000" dirty="0" smtClean="0"/>
              <a:t>3</a:t>
            </a:r>
            <a:endParaRPr lang="en-US" b="1" u="dbl" dirty="0" smtClean="0"/>
          </a:p>
          <a:p>
            <a:pPr algn="ctr"/>
            <a:endParaRPr lang="en-US" dirty="0"/>
          </a:p>
        </p:txBody>
      </p:sp>
      <p:sp>
        <p:nvSpPr>
          <p:cNvPr id="6" name="Pentagon regulat 5">
            <a:hlinkClick r:id="rId3" action="ppaction://hlinksldjump"/>
          </p:cNvPr>
          <p:cNvSpPr/>
          <p:nvPr/>
        </p:nvSpPr>
        <p:spPr>
          <a:xfrm>
            <a:off x="3124200" y="4495800"/>
            <a:ext cx="2438400" cy="8382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/>
              <a:t>cm</a:t>
            </a:r>
            <a:r>
              <a:rPr lang="en-US" b="1" baseline="30000" dirty="0" smtClean="0"/>
              <a:t>3</a:t>
            </a:r>
            <a:endParaRPr lang="en-US" b="1" u="dbl" dirty="0" smtClean="0"/>
          </a:p>
          <a:p>
            <a:pPr algn="ctr"/>
            <a:endParaRPr lang="en-US" dirty="0"/>
          </a:p>
        </p:txBody>
      </p:sp>
      <p:sp>
        <p:nvSpPr>
          <p:cNvPr id="7" name="Pentagon regulat 6">
            <a:hlinkClick r:id="rId3" action="ppaction://hlinksldjump"/>
          </p:cNvPr>
          <p:cNvSpPr/>
          <p:nvPr/>
        </p:nvSpPr>
        <p:spPr>
          <a:xfrm>
            <a:off x="3276600" y="5791200"/>
            <a:ext cx="2209800" cy="8382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) 8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/>
              <a:t>cm</a:t>
            </a:r>
            <a:r>
              <a:rPr lang="en-US" b="1" baseline="30000" dirty="0" smtClean="0"/>
              <a:t>3</a:t>
            </a:r>
            <a:endParaRPr lang="en-US" b="1" u="dbl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7816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tăText 3"/>
          <p:cNvSpPr txBox="1"/>
          <p:nvPr/>
        </p:nvSpPr>
        <p:spPr>
          <a:xfrm>
            <a:off x="381000" y="28194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latin typeface="Arial Black" pitchFamily="34" charset="0"/>
              </a:rPr>
              <a:t>ÎNTREBAREA 3</a:t>
            </a:r>
            <a:r>
              <a:rPr lang="ro-RO" sz="2000" b="1" dirty="0" smtClean="0">
                <a:latin typeface="Arial Black" pitchFamily="34" charset="0"/>
              </a:rPr>
              <a:t>:  </a:t>
            </a:r>
            <a:r>
              <a:rPr lang="ro-RO" sz="2000" b="1" dirty="0" smtClean="0"/>
              <a:t>Generatoarea trunchiului de con este egală cu : 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5" name="Pentagon regulat 4">
            <a:hlinkClick r:id="rId3" action="ppaction://hlinksldjump"/>
          </p:cNvPr>
          <p:cNvSpPr/>
          <p:nvPr/>
        </p:nvSpPr>
        <p:spPr>
          <a:xfrm>
            <a:off x="3048000" y="3352800"/>
            <a:ext cx="2057400" cy="8382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b="1" dirty="0" smtClean="0"/>
              <a:t>cm</a:t>
            </a:r>
            <a:endParaRPr lang="en-US" b="1" u="dbl" dirty="0" smtClean="0"/>
          </a:p>
          <a:p>
            <a:pPr algn="ctr"/>
            <a:endParaRPr lang="en-US" dirty="0"/>
          </a:p>
        </p:txBody>
      </p:sp>
      <p:sp>
        <p:nvSpPr>
          <p:cNvPr id="6" name="Pentagon regulat 5">
            <a:hlinkClick r:id="rId4" action="ppaction://hlinksldjump"/>
          </p:cNvPr>
          <p:cNvSpPr/>
          <p:nvPr/>
        </p:nvSpPr>
        <p:spPr>
          <a:xfrm>
            <a:off x="3124200" y="4572000"/>
            <a:ext cx="2057400" cy="8382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/>
              <a:t>cm</a:t>
            </a:r>
            <a:endParaRPr lang="en-US" b="1" u="dbl" dirty="0" smtClean="0"/>
          </a:p>
          <a:p>
            <a:pPr algn="ctr"/>
            <a:endParaRPr lang="en-US" dirty="0"/>
          </a:p>
        </p:txBody>
      </p:sp>
      <p:sp>
        <p:nvSpPr>
          <p:cNvPr id="8" name="Pentagon regulat 7">
            <a:hlinkClick r:id="rId3" action="ppaction://hlinksldjump"/>
          </p:cNvPr>
          <p:cNvSpPr/>
          <p:nvPr/>
        </p:nvSpPr>
        <p:spPr>
          <a:xfrm>
            <a:off x="3276600" y="5638800"/>
            <a:ext cx="2057400" cy="8382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/>
              <a:t>cm</a:t>
            </a:r>
            <a:endParaRPr lang="en-US" b="1" u="dbl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485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5181600" cy="4419600"/>
          </a:xfrm>
          <a:prstGeom prst="rect">
            <a:avLst/>
          </a:prstGeom>
          <a:noFill/>
        </p:spPr>
      </p:pic>
      <p:sp>
        <p:nvSpPr>
          <p:cNvPr id="2" name="Dreptunghi 1"/>
          <p:cNvSpPr/>
          <p:nvPr/>
        </p:nvSpPr>
        <p:spPr>
          <a:xfrm>
            <a:off x="3048000" y="1600200"/>
            <a:ext cx="2971800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o-RO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Corect!</a:t>
            </a:r>
            <a:endParaRPr lang="ro-RO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https://tse3.mm.bing.net/th?id=OIP.av6d-8qltjqva3frhaOGrQHaFS&amp;pid=15.1&amp;P=0&amp;w=238&amp;h=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114800"/>
            <a:ext cx="3048000" cy="2228851"/>
          </a:xfrm>
          <a:prstGeom prst="rect">
            <a:avLst/>
          </a:prstGeom>
          <a:noFill/>
        </p:spPr>
      </p:pic>
      <p:sp>
        <p:nvSpPr>
          <p:cNvPr id="4" name="Săgeată la stânga 3">
            <a:hlinkClick r:id="" action="ppaction://hlinkshowjump?jump=nextslide"/>
          </p:cNvPr>
          <p:cNvSpPr/>
          <p:nvPr/>
        </p:nvSpPr>
        <p:spPr>
          <a:xfrm>
            <a:off x="5715000" y="5562600"/>
            <a:ext cx="2895600" cy="1295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hlinkClick r:id="rId4" action="ppaction://hlinksldjump"/>
              </a:rPr>
              <a:t>Înapoi la întrebări</a:t>
            </a:r>
            <a:endParaRPr lang="en-US" dirty="0"/>
          </a:p>
        </p:txBody>
      </p:sp>
      <p:pic>
        <p:nvPicPr>
          <p:cNvPr id="2050" name="Picture 2" descr="Imagini pentru gif imag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000"/>
            <a:ext cx="1752600" cy="2116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s-media-cache-ak0.pinimg.com/736x/30/c1/45/30c1457bcb7a00da47a68e6c075b64b0--smiley-faces-emoj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362200"/>
            <a:ext cx="4343400" cy="4225373"/>
          </a:xfrm>
          <a:prstGeom prst="rect">
            <a:avLst/>
          </a:prstGeom>
          <a:noFill/>
        </p:spPr>
      </p:pic>
      <p:sp>
        <p:nvSpPr>
          <p:cNvPr id="2" name="Dreptunghi 1"/>
          <p:cNvSpPr/>
          <p:nvPr/>
        </p:nvSpPr>
        <p:spPr>
          <a:xfrm>
            <a:off x="1981200" y="304800"/>
            <a:ext cx="4648200" cy="175432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o-RO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Greșit</a:t>
            </a:r>
            <a:r>
              <a:rPr lang="ro-RO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ro-RO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 învață!</a:t>
            </a:r>
            <a:endParaRPr lang="ro-RO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ăgeată la stânga 3">
            <a:hlinkClick r:id="rId3" action="ppaction://hlinksldjump"/>
          </p:cNvPr>
          <p:cNvSpPr/>
          <p:nvPr/>
        </p:nvSpPr>
        <p:spPr>
          <a:xfrm>
            <a:off x="5715000" y="5562600"/>
            <a:ext cx="2895600" cy="1295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hlinkClick r:id="rId3" action="ppaction://hlinksldjump"/>
              </a:rPr>
              <a:t>Înapoi la întrebări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are 26"/>
          <p:cNvGrpSpPr/>
          <p:nvPr/>
        </p:nvGrpSpPr>
        <p:grpSpPr>
          <a:xfrm>
            <a:off x="609600" y="304800"/>
            <a:ext cx="8153400" cy="5791200"/>
            <a:chOff x="609600" y="533400"/>
            <a:chExt cx="7543800" cy="5791200"/>
          </a:xfrm>
        </p:grpSpPr>
        <p:sp>
          <p:nvSpPr>
            <p:cNvPr id="8" name="Dreptunghi 7"/>
            <p:cNvSpPr/>
            <p:nvPr/>
          </p:nvSpPr>
          <p:spPr>
            <a:xfrm>
              <a:off x="609600" y="533400"/>
              <a:ext cx="75438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reptunghi 8"/>
            <p:cNvSpPr/>
            <p:nvPr/>
          </p:nvSpPr>
          <p:spPr>
            <a:xfrm>
              <a:off x="7010400" y="1447800"/>
              <a:ext cx="1143000" cy="1981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chemă logică: Proces 10"/>
            <p:cNvSpPr/>
            <p:nvPr/>
          </p:nvSpPr>
          <p:spPr>
            <a:xfrm>
              <a:off x="4800600" y="3429000"/>
              <a:ext cx="2819400" cy="10668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reptunghi 11"/>
            <p:cNvSpPr/>
            <p:nvPr/>
          </p:nvSpPr>
          <p:spPr>
            <a:xfrm>
              <a:off x="3505200" y="2209800"/>
              <a:ext cx="1295400" cy="1828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chemă logică: Proces 12"/>
            <p:cNvSpPr/>
            <p:nvPr/>
          </p:nvSpPr>
          <p:spPr>
            <a:xfrm>
              <a:off x="838200" y="2209800"/>
              <a:ext cx="2667000" cy="10668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reptunghi 13"/>
            <p:cNvSpPr/>
            <p:nvPr/>
          </p:nvSpPr>
          <p:spPr>
            <a:xfrm>
              <a:off x="838200" y="3276600"/>
              <a:ext cx="1066800" cy="304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chemă logică: Proces 14"/>
            <p:cNvSpPr/>
            <p:nvPr/>
          </p:nvSpPr>
          <p:spPr>
            <a:xfrm>
              <a:off x="1905000" y="5334000"/>
              <a:ext cx="5105400" cy="9906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ilindru 17">
            <a:hlinkClick r:id="" action="ppaction://noaction">
              <a:snd r:embed="rId3" name="applause.wav" builtIn="1"/>
            </a:hlinkClick>
          </p:cNvPr>
          <p:cNvSpPr/>
          <p:nvPr/>
        </p:nvSpPr>
        <p:spPr>
          <a:xfrm>
            <a:off x="1905000" y="685800"/>
            <a:ext cx="381000" cy="457200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ilindru 18">
            <a:hlinkClick r:id="" action="ppaction://noaction">
              <a:snd r:embed="rId3" name="applause.wav" builtIn="1"/>
            </a:hlinkClick>
          </p:cNvPr>
          <p:cNvSpPr/>
          <p:nvPr/>
        </p:nvSpPr>
        <p:spPr>
          <a:xfrm>
            <a:off x="5257800" y="3200400"/>
            <a:ext cx="381000" cy="457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ilindru 19">
            <a:hlinkClick r:id="" action="ppaction://noaction">
              <a:snd r:embed="rId3" name="applause.wav" builtIn="1"/>
            </a:hlinkClick>
          </p:cNvPr>
          <p:cNvSpPr/>
          <p:nvPr/>
        </p:nvSpPr>
        <p:spPr>
          <a:xfrm>
            <a:off x="914400" y="5638800"/>
            <a:ext cx="381000" cy="4572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chemă logică: Memorie cu acces direct 20">
            <a:hlinkClick r:id="" action="ppaction://noaction">
              <a:snd r:embed="rId3" name="applause.wav" builtIn="1"/>
            </a:hlinkClick>
          </p:cNvPr>
          <p:cNvSpPr/>
          <p:nvPr/>
        </p:nvSpPr>
        <p:spPr>
          <a:xfrm>
            <a:off x="914400" y="2286000"/>
            <a:ext cx="609600" cy="381000"/>
          </a:xfrm>
          <a:prstGeom prst="flowChartMagneticDrum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chemă logică: Memorie cu acces direct 21">
            <a:hlinkClick r:id="" action="ppaction://noaction">
              <a:snd r:embed="rId3" name="applause.wav" builtIn="1"/>
            </a:hlinkClick>
          </p:cNvPr>
          <p:cNvSpPr/>
          <p:nvPr/>
        </p:nvSpPr>
        <p:spPr>
          <a:xfrm>
            <a:off x="5791200" y="381000"/>
            <a:ext cx="609600" cy="381000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 22">
            <a:hlinkClick r:id="" action="ppaction://noaction">
              <a:snd r:embed="rId2" name="bomb.wav" builtIn="1"/>
            </a:hlinkClick>
          </p:cNvPr>
          <p:cNvSpPr/>
          <p:nvPr/>
        </p:nvSpPr>
        <p:spPr>
          <a:xfrm>
            <a:off x="1524000" y="3962400"/>
            <a:ext cx="381000" cy="3810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 23">
            <a:hlinkClick r:id="" action="ppaction://noaction">
              <a:snd r:embed="rId2" name="bomb.wav" builtIn="1"/>
            </a:hlinkClick>
          </p:cNvPr>
          <p:cNvSpPr/>
          <p:nvPr/>
        </p:nvSpPr>
        <p:spPr>
          <a:xfrm>
            <a:off x="3124200" y="2438400"/>
            <a:ext cx="381000" cy="3810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 24">
            <a:hlinkClick r:id="" action="ppaction://noaction">
              <a:snd r:embed="rId2" name="bomb.wav" builtIn="1"/>
            </a:hlinkClick>
          </p:cNvPr>
          <p:cNvSpPr/>
          <p:nvPr/>
        </p:nvSpPr>
        <p:spPr>
          <a:xfrm>
            <a:off x="5181600" y="5486400"/>
            <a:ext cx="381000" cy="381000"/>
          </a:xfrm>
          <a:prstGeom prst="cub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 25">
            <a:hlinkClick r:id="" action="ppaction://noaction">
              <a:snd r:embed="rId2" name="bomb.wav" builtIn="1"/>
            </a:hlinkClick>
          </p:cNvPr>
          <p:cNvSpPr/>
          <p:nvPr/>
        </p:nvSpPr>
        <p:spPr>
          <a:xfrm>
            <a:off x="7848600" y="2209800"/>
            <a:ext cx="381000" cy="3810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20" name="Picture 8" descr="Imagine similarÄ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4419600"/>
            <a:ext cx="2286000" cy="2438400"/>
          </a:xfrm>
          <a:prstGeom prst="rect">
            <a:avLst/>
          </a:prstGeom>
          <a:noFill/>
        </p:spPr>
      </p:pic>
      <p:pic>
        <p:nvPicPr>
          <p:cNvPr id="13322" name="Picture 10" descr="Imagine similarÄ">
            <a:hlinkHover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1600200" cy="1295400"/>
          </a:xfrm>
          <a:prstGeom prst="rect">
            <a:avLst/>
          </a:prstGeom>
          <a:noFill/>
        </p:spPr>
      </p:pic>
      <p:pic>
        <p:nvPicPr>
          <p:cNvPr id="13326" name="Picture 14" descr="Imagine similarÄ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37341">
            <a:off x="6603236" y="6008233"/>
            <a:ext cx="799730" cy="799730"/>
          </a:xfrm>
          <a:prstGeom prst="rect">
            <a:avLst/>
          </a:prstGeom>
          <a:noFill/>
          <a:scene3d>
            <a:camera prst="orthographicFront">
              <a:rot lat="0" lon="10200000" rev="0"/>
            </a:camera>
            <a:lightRig rig="threePt" dir="t"/>
          </a:scene3d>
        </p:spPr>
      </p:pic>
      <p:sp>
        <p:nvSpPr>
          <p:cNvPr id="28" name="Oval 27"/>
          <p:cNvSpPr/>
          <p:nvPr/>
        </p:nvSpPr>
        <p:spPr>
          <a:xfrm>
            <a:off x="4343400" y="2209800"/>
            <a:ext cx="381000" cy="381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3276600" y="304800"/>
            <a:ext cx="381000" cy="381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86000" y="5334000"/>
            <a:ext cx="381000" cy="381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>
            <a:off x="7620000" y="3733800"/>
            <a:ext cx="381000" cy="381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30" name="Picture 6" descr="C:\Program Files (x86)\Microsoft Office\MEDIA\OFFICE12\Bullets\BD14868_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5334000"/>
            <a:ext cx="457200" cy="514350"/>
          </a:xfrm>
          <a:prstGeom prst="rect">
            <a:avLst/>
          </a:prstGeom>
          <a:noFill/>
        </p:spPr>
      </p:pic>
      <p:pic>
        <p:nvPicPr>
          <p:cNvPr id="38" name="Picture 6" descr="C:\Program Files (x86)\Microsoft Office\MEDIA\OFFICE12\Bullets\BD14868_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9800" y="3657600"/>
            <a:ext cx="457200" cy="514350"/>
          </a:xfrm>
          <a:prstGeom prst="rect">
            <a:avLst/>
          </a:prstGeom>
          <a:noFill/>
        </p:spPr>
      </p:pic>
      <p:pic>
        <p:nvPicPr>
          <p:cNvPr id="39" name="Picture 6" descr="C:\Program Files (x86)\Microsoft Office\MEDIA\OFFICE12\Bullets\BD14868_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7200" y="381000"/>
            <a:ext cx="457200" cy="514350"/>
          </a:xfrm>
          <a:prstGeom prst="rect">
            <a:avLst/>
          </a:prstGeom>
          <a:noFill/>
        </p:spPr>
      </p:pic>
      <p:pic>
        <p:nvPicPr>
          <p:cNvPr id="40" name="Picture 6" descr="C:\Program Files (x86)\Microsoft Office\MEDIA\OFFICE12\Bullets\BD14868_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91000" y="533400"/>
            <a:ext cx="457200" cy="514350"/>
          </a:xfrm>
          <a:prstGeom prst="rect">
            <a:avLst/>
          </a:prstGeom>
          <a:noFill/>
        </p:spPr>
      </p:pic>
      <p:sp>
        <p:nvSpPr>
          <p:cNvPr id="42" name="CasetăText 41"/>
          <p:cNvSpPr txBox="1"/>
          <p:nvPr/>
        </p:nvSpPr>
        <p:spPr>
          <a:xfrm>
            <a:off x="0" y="6096000"/>
            <a:ext cx="6629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Adună , apăsând click, </a:t>
            </a:r>
            <a:r>
              <a:rPr lang="ro-RO" sz="2000" b="1" u="sng" dirty="0" smtClean="0">
                <a:latin typeface="Times New Roman" pitchFamily="18" charset="0"/>
                <a:cs typeface="Times New Roman" pitchFamily="18" charset="0"/>
              </a:rPr>
              <a:t>numai corpurile rotunde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. Pornește de la Start , până atingi sigla Winner. Multă baftă!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609600" y="533401"/>
            <a:ext cx="807719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Felici</a:t>
            </a:r>
            <a:r>
              <a:rPr lang="ro-RO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tări</a:t>
            </a:r>
            <a:r>
              <a:rPr lang="ro-R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 </a:t>
            </a:r>
          </a:p>
          <a:p>
            <a:pPr algn="ctr"/>
            <a:r>
              <a:rPr lang="ro-R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Sper că ai primit numai aplauze…</a:t>
            </a:r>
          </a:p>
          <a:p>
            <a:pPr algn="ctr"/>
            <a:r>
              <a:rPr lang="ro-RO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Dacă nu,mai încearcă, dar cu mai multă aten</a:t>
            </a:r>
            <a:r>
              <a:rPr lang="ro-R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ție…</a:t>
            </a:r>
            <a:endParaRPr lang="ro-RO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Explozie 1 2">
            <a:hlinkClick r:id="" action="ppaction://hlinkshowjump?jump=endshow"/>
          </p:cNvPr>
          <p:cNvSpPr/>
          <p:nvPr/>
        </p:nvSpPr>
        <p:spPr>
          <a:xfrm>
            <a:off x="6553200" y="4724400"/>
            <a:ext cx="1905000" cy="16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chemeClr val="bg1"/>
                </a:solidFill>
                <a:hlinkClick r:id="" action="ppaction://hlinkshowjump?jump=endshow"/>
              </a:rPr>
              <a:t>Ieșire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Explozie 1 3">
            <a:hlinkClick r:id="rId3" action="ppaction://hlinksldjump"/>
          </p:cNvPr>
          <p:cNvSpPr/>
          <p:nvPr/>
        </p:nvSpPr>
        <p:spPr>
          <a:xfrm>
            <a:off x="533400" y="4800600"/>
            <a:ext cx="1981200" cy="16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latin typeface="Aharoni" pitchFamily="2" charset="-79"/>
                <a:cs typeface="Aharoni" pitchFamily="2" charset="-79"/>
              </a:rPr>
              <a:t>Înapoi la joc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Explozie 1 4">
            <a:hlinkClick r:id="rId4" action="ppaction://hlinksldjump"/>
          </p:cNvPr>
          <p:cNvSpPr/>
          <p:nvPr/>
        </p:nvSpPr>
        <p:spPr>
          <a:xfrm>
            <a:off x="3200400" y="4648200"/>
            <a:ext cx="23622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latin typeface="Aharoni" pitchFamily="2" charset="-79"/>
                <a:cs typeface="Aharoni" pitchFamily="2" charset="-79"/>
              </a:rPr>
              <a:t>Înapoi la pagina de start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omogramă 3"/>
          <p:cNvGraphicFramePr/>
          <p:nvPr/>
        </p:nvGraphicFramePr>
        <p:xfrm>
          <a:off x="609600" y="304800"/>
          <a:ext cx="8534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ăgeată la stânga 4">
            <a:hlinkClick r:id="rId6" action="ppaction://hlinksldjump"/>
          </p:cNvPr>
          <p:cNvSpPr/>
          <p:nvPr/>
        </p:nvSpPr>
        <p:spPr>
          <a:xfrm>
            <a:off x="5410200" y="5638800"/>
            <a:ext cx="3429000" cy="12192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/>
              <a:t>Înapoi la pagina de start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magine similară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-381000"/>
            <a:ext cx="2857500" cy="2143125"/>
          </a:xfrm>
          <a:prstGeom prst="rect">
            <a:avLst/>
          </a:prstGeom>
          <a:noFill/>
        </p:spPr>
      </p:pic>
      <p:pic>
        <p:nvPicPr>
          <p:cNvPr id="17410" name="Picture 2" descr="Imagini pentru CORPURI ROTUN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8686800" cy="6400800"/>
          </a:xfrm>
          <a:prstGeom prst="rect">
            <a:avLst/>
          </a:prstGeom>
          <a:noFill/>
        </p:spPr>
      </p:pic>
      <p:sp>
        <p:nvSpPr>
          <p:cNvPr id="4" name="Săgeată la stânga 3">
            <a:hlinkClick r:id="rId4" action="ppaction://hlinksldjump"/>
          </p:cNvPr>
          <p:cNvSpPr/>
          <p:nvPr/>
        </p:nvSpPr>
        <p:spPr>
          <a:xfrm>
            <a:off x="5562600" y="5638800"/>
            <a:ext cx="3429000" cy="12192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/>
              <a:t>Înapoi la corpuri rotunde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ini pentru CORPURI ROTUN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382000" cy="6400800"/>
          </a:xfrm>
          <a:prstGeom prst="rect">
            <a:avLst/>
          </a:prstGeom>
          <a:noFill/>
        </p:spPr>
      </p:pic>
      <p:sp>
        <p:nvSpPr>
          <p:cNvPr id="3" name="Săgeată la stânga 2">
            <a:hlinkClick r:id="rId3" action="ppaction://hlinksldjump"/>
          </p:cNvPr>
          <p:cNvSpPr/>
          <p:nvPr/>
        </p:nvSpPr>
        <p:spPr>
          <a:xfrm>
            <a:off x="5562600" y="5638800"/>
            <a:ext cx="3429000" cy="12192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/>
              <a:t>Înapoi la corpuri rotunde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Imagini pentru CORPURI ROTUN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28600"/>
            <a:ext cx="8455025" cy="6324600"/>
          </a:xfrm>
          <a:prstGeom prst="rect">
            <a:avLst/>
          </a:prstGeom>
          <a:noFill/>
        </p:spPr>
      </p:pic>
      <p:sp>
        <p:nvSpPr>
          <p:cNvPr id="12" name="Săgeată la stânga 11">
            <a:hlinkClick r:id="rId3" action="ppaction://hlinksldjump"/>
          </p:cNvPr>
          <p:cNvSpPr/>
          <p:nvPr/>
        </p:nvSpPr>
        <p:spPr>
          <a:xfrm>
            <a:off x="5562600" y="5638800"/>
            <a:ext cx="3429000" cy="12192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/>
              <a:t>Înapoi la corpuri rotunde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ini pentru SF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219200"/>
            <a:ext cx="5181600" cy="4800600"/>
          </a:xfrm>
          <a:prstGeom prst="rect">
            <a:avLst/>
          </a:prstGeom>
          <a:noFill/>
        </p:spPr>
      </p:pic>
      <p:sp>
        <p:nvSpPr>
          <p:cNvPr id="3" name="Dreptunghi 2"/>
          <p:cNvSpPr/>
          <p:nvPr/>
        </p:nvSpPr>
        <p:spPr>
          <a:xfrm>
            <a:off x="2514600" y="30480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SFERA</a:t>
            </a:r>
            <a:endParaRPr lang="ro-RO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Săgeată la stânga 3">
            <a:hlinkClick r:id="rId3" action="ppaction://hlinksldjump"/>
          </p:cNvPr>
          <p:cNvSpPr/>
          <p:nvPr/>
        </p:nvSpPr>
        <p:spPr>
          <a:xfrm>
            <a:off x="5562600" y="5638800"/>
            <a:ext cx="3429000" cy="12192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/>
              <a:t>Înapoi la corpuri rotunde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cu colţuri tăiat pe aceeaşi latură 1"/>
          <p:cNvSpPr/>
          <p:nvPr/>
        </p:nvSpPr>
        <p:spPr>
          <a:xfrm>
            <a:off x="3200400" y="609600"/>
            <a:ext cx="3200400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 smtClean="0">
                <a:solidFill>
                  <a:schemeClr val="tx1"/>
                </a:solidFill>
              </a:rPr>
              <a:t>Test de evaluare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Dreptunghi 2"/>
          <p:cNvSpPr/>
          <p:nvPr/>
        </p:nvSpPr>
        <p:spPr>
          <a:xfrm>
            <a:off x="3124200" y="3886200"/>
            <a:ext cx="2667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 smtClean="0">
                <a:solidFill>
                  <a:schemeClr val="tx1"/>
                </a:solidFill>
              </a:rPr>
              <a:t>Începeți testul de evaluare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447800" y="1828800"/>
            <a:ext cx="7010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chemeClr val="tx1"/>
                </a:solidFill>
              </a:rPr>
              <a:t>Indicații:  Urmăriți cu atenție desenele și țineți cont de  dimensiunile date. Bifați răspunsul corect apăsând click cu </a:t>
            </a:r>
            <a:r>
              <a:rPr lang="ro-RO" b="1" dirty="0" err="1" smtClean="0">
                <a:solidFill>
                  <a:schemeClr val="tx1"/>
                </a:solidFill>
              </a:rPr>
              <a:t>mouse-ul</a:t>
            </a:r>
            <a:r>
              <a:rPr lang="ro-RO" b="1" dirty="0" smtClean="0">
                <a:solidFill>
                  <a:schemeClr val="tx1"/>
                </a:solidFill>
              </a:rPr>
              <a:t> 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ăgeată la dreapta 2"/>
          <p:cNvSpPr/>
          <p:nvPr/>
        </p:nvSpPr>
        <p:spPr>
          <a:xfrm>
            <a:off x="914400" y="762000"/>
            <a:ext cx="35052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hlinkClick r:id="rId2" action="ppaction://hlinksldjump"/>
              </a:rPr>
              <a:t>Întrebarea 1</a:t>
            </a:r>
            <a:endParaRPr lang="en-US" sz="2400" b="1" dirty="0"/>
          </a:p>
        </p:txBody>
      </p:sp>
      <p:sp>
        <p:nvSpPr>
          <p:cNvPr id="4" name="Săgeată la dreapta 3">
            <a:hlinkClick r:id="rId3" action="ppaction://hlinksldjump"/>
          </p:cNvPr>
          <p:cNvSpPr/>
          <p:nvPr/>
        </p:nvSpPr>
        <p:spPr>
          <a:xfrm>
            <a:off x="838200" y="1752600"/>
            <a:ext cx="35052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hlinkClick r:id="rId3" action="ppaction://hlinksldjump"/>
              </a:rPr>
              <a:t>Întrebarea 2</a:t>
            </a:r>
            <a:endParaRPr lang="en-US" sz="2400" b="1" dirty="0"/>
          </a:p>
        </p:txBody>
      </p:sp>
      <p:sp>
        <p:nvSpPr>
          <p:cNvPr id="5" name="Săgeată la dreapta 4"/>
          <p:cNvSpPr/>
          <p:nvPr/>
        </p:nvSpPr>
        <p:spPr>
          <a:xfrm>
            <a:off x="914400" y="3200400"/>
            <a:ext cx="35052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hlinkClick r:id="rId4" action="ppaction://hlinksldjump"/>
              </a:rPr>
              <a:t>Întrebarea 3</a:t>
            </a:r>
            <a:endParaRPr lang="en-US" sz="2400" b="1" dirty="0"/>
          </a:p>
        </p:txBody>
      </p:sp>
      <p:sp>
        <p:nvSpPr>
          <p:cNvPr id="6" name="Explozie 1 5">
            <a:hlinkClick r:id="" action="ppaction://hlinkshowjump?jump=endshow"/>
          </p:cNvPr>
          <p:cNvSpPr/>
          <p:nvPr/>
        </p:nvSpPr>
        <p:spPr>
          <a:xfrm>
            <a:off x="6553200" y="4572000"/>
            <a:ext cx="1905000" cy="1447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chemeClr val="tx1"/>
                </a:solidFill>
              </a:rPr>
              <a:t>Ieșire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Panglică în sus 6">
            <a:hlinkClick r:id="rId5" action="ppaction://hlinksldjump"/>
          </p:cNvPr>
          <p:cNvSpPr/>
          <p:nvPr/>
        </p:nvSpPr>
        <p:spPr>
          <a:xfrm>
            <a:off x="685800" y="4648200"/>
            <a:ext cx="4191000" cy="990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chemeClr val="tx1"/>
                </a:solidFill>
              </a:rPr>
              <a:t>Înapoi la pagina de start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7816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tăText 3"/>
          <p:cNvSpPr txBox="1"/>
          <p:nvPr/>
        </p:nvSpPr>
        <p:spPr>
          <a:xfrm>
            <a:off x="685800" y="2819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latin typeface="Arial Black" pitchFamily="34" charset="0"/>
              </a:rPr>
              <a:t>ÎNTREBAREA 1: Aria laterală a cilindrului este egală cu: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CasetăText 4"/>
          <p:cNvSpPr txBox="1"/>
          <p:nvPr/>
        </p:nvSpPr>
        <p:spPr>
          <a:xfrm>
            <a:off x="609600" y="3505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tăText 5"/>
          <p:cNvSpPr txBox="1"/>
          <p:nvPr/>
        </p:nvSpPr>
        <p:spPr>
          <a:xfrm>
            <a:off x="609600" y="42672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u="dbl" dirty="0" smtClean="0"/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entagon regulat 7">
            <a:hlinkClick r:id="rId3" action="ppaction://hlinksldjump"/>
          </p:cNvPr>
          <p:cNvSpPr/>
          <p:nvPr/>
        </p:nvSpPr>
        <p:spPr>
          <a:xfrm>
            <a:off x="3048000" y="3352800"/>
            <a:ext cx="2057400" cy="8382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a) 8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/>
              <a:t>cm</a:t>
            </a:r>
            <a:r>
              <a:rPr lang="en-US" b="1" baseline="30000" dirty="0" smtClean="0"/>
              <a:t>2</a:t>
            </a:r>
            <a:endParaRPr lang="en-US" b="1" u="dbl" dirty="0" smtClean="0"/>
          </a:p>
          <a:p>
            <a:pPr algn="ctr"/>
            <a:endParaRPr lang="en-US" dirty="0"/>
          </a:p>
        </p:txBody>
      </p:sp>
      <p:sp>
        <p:nvSpPr>
          <p:cNvPr id="9" name="Pentagon regulat 8">
            <a:hlinkClick r:id="rId3" action="ppaction://hlinksldjump"/>
          </p:cNvPr>
          <p:cNvSpPr/>
          <p:nvPr/>
        </p:nvSpPr>
        <p:spPr>
          <a:xfrm>
            <a:off x="3124200" y="4495800"/>
            <a:ext cx="2057400" cy="8382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/>
              <a:t>cm</a:t>
            </a:r>
            <a:r>
              <a:rPr lang="en-US" b="1" baseline="30000" dirty="0" smtClean="0"/>
              <a:t>2</a:t>
            </a:r>
            <a:endParaRPr lang="en-US" b="1" u="dbl" dirty="0" smtClean="0"/>
          </a:p>
          <a:p>
            <a:pPr algn="ctr"/>
            <a:endParaRPr lang="en-US" dirty="0"/>
          </a:p>
        </p:txBody>
      </p:sp>
      <p:sp>
        <p:nvSpPr>
          <p:cNvPr id="10" name="Pentagon regulat 9">
            <a:hlinkClick r:id="rId4" action="ppaction://hlinksldjump"/>
          </p:cNvPr>
          <p:cNvSpPr/>
          <p:nvPr/>
        </p:nvSpPr>
        <p:spPr>
          <a:xfrm>
            <a:off x="3276600" y="5715000"/>
            <a:ext cx="2057400" cy="8382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/>
              <a:t>cm</a:t>
            </a:r>
            <a:r>
              <a:rPr lang="en-US" b="1" baseline="30000" dirty="0" smtClean="0"/>
              <a:t>2</a:t>
            </a:r>
            <a:endParaRPr lang="en-US" b="1" u="dbl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urență">
  <a:themeElements>
    <a:clrScheme name="Concurență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ență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ență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329</TotalTime>
  <Words>226</Words>
  <Application>Microsoft Office PowerPoint</Application>
  <PresentationFormat>Expunere pe ecran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3</vt:i4>
      </vt:variant>
      <vt:variant>
        <vt:lpstr>Titluri diapozitive</vt:lpstr>
      </vt:variant>
      <vt:variant>
        <vt:i4>15</vt:i4>
      </vt:variant>
    </vt:vector>
  </HeadingPairs>
  <TitlesOfParts>
    <vt:vector size="18" baseType="lpstr">
      <vt:lpstr>Temă Office</vt:lpstr>
      <vt:lpstr>Concurență</vt:lpstr>
      <vt:lpstr>1_Temă Office</vt:lpstr>
      <vt:lpstr>CORPURI ROTUNDE  Soft Educațional –Matematică Nivel gimnazial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  <vt:lpstr>Diapozitivul 12</vt:lpstr>
      <vt:lpstr>Diapozitivul 13</vt:lpstr>
      <vt:lpstr>Diapozitivul 14</vt:lpstr>
      <vt:lpstr>Diapozitivul 15</vt:lpstr>
    </vt:vector>
  </TitlesOfParts>
  <Company>Unitate Scolara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Corpuri rotunde</dc:title>
  <dc:subject>soft educațional</dc:subject>
  <dc:creator>Hera Cătălina Gabriela</dc:creator>
  <cp:lastModifiedBy>user</cp:lastModifiedBy>
  <cp:revision>54</cp:revision>
  <dcterms:created xsi:type="dcterms:W3CDTF">2018-02-16T05:15:02Z</dcterms:created>
  <dcterms:modified xsi:type="dcterms:W3CDTF">2018-12-26T19:49:12Z</dcterms:modified>
  <cp:category>Matematică</cp:category>
</cp:coreProperties>
</file>